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493" r:id="rId4"/>
    <p:sldId id="494" r:id="rId5"/>
    <p:sldId id="503" r:id="rId6"/>
    <p:sldId id="517" r:id="rId7"/>
    <p:sldId id="518" r:id="rId8"/>
    <p:sldId id="504" r:id="rId9"/>
    <p:sldId id="505" r:id="rId10"/>
    <p:sldId id="506" r:id="rId11"/>
    <p:sldId id="519" r:id="rId12"/>
    <p:sldId id="513" r:id="rId13"/>
    <p:sldId id="516" r:id="rId14"/>
    <p:sldId id="514" r:id="rId15"/>
    <p:sldId id="477" r:id="rId16"/>
    <p:sldId id="399" r:id="rId17"/>
    <p:sldId id="409" r:id="rId18"/>
    <p:sldId id="481" r:id="rId19"/>
    <p:sldId id="482" r:id="rId20"/>
    <p:sldId id="4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hyperlink" Target="https://github.com/soyuztechnologies/MouriTechUI5Fiori/blob/master/Day%203/JS%20Exercise/reusejs.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2.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ndex2.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tutorialrepublic.com/html-reference/html-link-tag.php"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tutorialrepublic.com/html-reference/html-head-tag.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3/CSS_Ex/style.txt" TargetMode="External"/><Relationship Id="rId4" Type="http://schemas.openxmlformats.org/officeDocument/2006/relationships/hyperlink" Target="https://github.com/soyuztechnologies/MouriTechUI5Fiori/blob/master/Day%203/CSS_Ex/index.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Coding Convention</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822527"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effectLst/>
                <a:latin typeface="Calibri (body)"/>
              </a:rPr>
              <a:t>Coding conventions are style guidelines for programming.</a:t>
            </a:r>
          </a:p>
          <a:p>
            <a:pPr marL="285750" indent="-285750" algn="just">
              <a:buFont typeface="Wingdings" panose="05000000000000000000" pitchFamily="2" charset="2"/>
              <a:buChar char="Ø"/>
            </a:pPr>
            <a:r>
              <a:rPr lang="en-US" i="0" dirty="0">
                <a:effectLst/>
                <a:latin typeface="Calibri (body)"/>
              </a:rPr>
              <a:t>All names start with a letter.  </a:t>
            </a:r>
            <a:r>
              <a:rPr lang="en-US" i="0" dirty="0" err="1">
                <a:effectLst/>
                <a:latin typeface="Calibri (body)"/>
              </a:rPr>
              <a:t>firstName</a:t>
            </a:r>
            <a:r>
              <a:rPr lang="en-US" i="0" dirty="0">
                <a:effectLst/>
                <a:latin typeface="Calibri (body)"/>
              </a:rPr>
              <a:t>="John";</a:t>
            </a:r>
          </a:p>
          <a:p>
            <a:pPr marL="285750" indent="-285750" algn="just">
              <a:buFont typeface="Wingdings" panose="05000000000000000000" pitchFamily="2" charset="2"/>
              <a:buChar char="Ø"/>
            </a:pPr>
            <a:r>
              <a:rPr lang="en-US" i="0" dirty="0">
                <a:effectLst/>
                <a:latin typeface="Calibri (body)"/>
              </a:rPr>
              <a:t>JavaScript variables are case sensitive.</a:t>
            </a:r>
            <a:endParaRPr lang="en-US" dirty="0">
              <a:latin typeface="Calibri (body)"/>
            </a:endParaRPr>
          </a:p>
          <a:p>
            <a:pPr marL="285750" indent="-285750" algn="just">
              <a:buFont typeface="Wingdings" panose="05000000000000000000" pitchFamily="2" charset="2"/>
              <a:buChar char="Ø"/>
            </a:pPr>
            <a:r>
              <a:rPr lang="en-US" i="0" dirty="0">
                <a:effectLst/>
                <a:latin typeface="Calibri (body)"/>
              </a:rPr>
              <a:t>A JavaScript variable should be self-descriptive.</a:t>
            </a:r>
          </a:p>
          <a:p>
            <a:pPr marL="285750" indent="-285750" algn="just">
              <a:buFont typeface="Wingdings" panose="05000000000000000000" pitchFamily="2" charset="2"/>
              <a:buChar char="Ø"/>
            </a:pPr>
            <a:r>
              <a:rPr lang="en-US" i="0" dirty="0">
                <a:effectLst/>
                <a:latin typeface="Calibri (body)"/>
              </a:rPr>
              <a:t>All other whitespace characters in string literals are escaped, and Tab characters are not used for indentation.</a:t>
            </a:r>
          </a:p>
          <a:p>
            <a:pPr marL="285750" indent="-285750" algn="just">
              <a:buFont typeface="Wingdings" panose="05000000000000000000" pitchFamily="2" charset="2"/>
              <a:buChar char="Ø"/>
            </a:pPr>
            <a:r>
              <a:rPr kumimoji="0" lang="en-US" altLang="en-US" i="0" u="none" strike="noStrike" cap="none" normalizeH="0" baseline="0" dirty="0">
                <a:ln>
                  <a:noFill/>
                </a:ln>
                <a:effectLst/>
                <a:latin typeface="Calibri (body)"/>
                <a:cs typeface="Arial" panose="020B0604020202020204" pitchFamily="34" charset="0"/>
              </a:rPr>
              <a:t>File names must be all lowercase and may include underscores (_) or dashes (-), but no additional punctuation. Follow the convention that your project uses. Filenames’ extension must be .js.</a:t>
            </a:r>
          </a:p>
          <a:p>
            <a:pPr marL="285750" indent="-285750" algn="just">
              <a:buFont typeface="Wingdings" panose="05000000000000000000" pitchFamily="2" charset="2"/>
              <a:buChar char="Ø"/>
            </a:pPr>
            <a:r>
              <a:rPr lang="en-US" i="0" dirty="0">
                <a:effectLst/>
                <a:latin typeface="Calibri (body)"/>
              </a:rPr>
              <a:t>Always end a simple statement with a semicolon.</a:t>
            </a:r>
          </a:p>
          <a:p>
            <a:pPr marL="285750" indent="-285750" algn="just">
              <a:buFont typeface="Wingdings" panose="05000000000000000000" pitchFamily="2" charset="2"/>
              <a:buChar char="Ø"/>
            </a:pPr>
            <a:r>
              <a:rPr lang="en-US" i="0" dirty="0">
                <a:effectLst/>
                <a:latin typeface="Calibri (body)"/>
              </a:rPr>
              <a:t>General rules for complex (compound) statements:</a:t>
            </a:r>
          </a:p>
          <a:p>
            <a:pPr marL="742950" lvl="1" indent="-285750" algn="just">
              <a:buFont typeface="Wingdings" panose="05000000000000000000" pitchFamily="2" charset="2"/>
              <a:buChar char="Ø"/>
            </a:pPr>
            <a:r>
              <a:rPr lang="en-US" i="0" dirty="0">
                <a:effectLst/>
                <a:latin typeface="Calibri (body)"/>
              </a:rPr>
              <a:t>Put the opening bracket at the end of the first line.</a:t>
            </a:r>
          </a:p>
          <a:p>
            <a:pPr marL="742950" lvl="1" indent="-285750" algn="just">
              <a:buFont typeface="Wingdings" panose="05000000000000000000" pitchFamily="2" charset="2"/>
              <a:buChar char="Ø"/>
            </a:pPr>
            <a:r>
              <a:rPr lang="en-US" i="0" dirty="0">
                <a:effectLst/>
                <a:latin typeface="Calibri (body)"/>
              </a:rPr>
              <a:t>Use one space before the opening bracket.</a:t>
            </a:r>
          </a:p>
          <a:p>
            <a:pPr marL="742950" lvl="1" indent="-285750" algn="just">
              <a:buFont typeface="Wingdings" panose="05000000000000000000" pitchFamily="2" charset="2"/>
              <a:buChar char="Ø"/>
            </a:pPr>
            <a:r>
              <a:rPr lang="en-US" i="0" dirty="0">
                <a:effectLst/>
                <a:latin typeface="Calibri (body)"/>
              </a:rPr>
              <a:t>Put the closing bracket on a new line, without leading spaces.</a:t>
            </a:r>
          </a:p>
          <a:p>
            <a:pPr marL="742950" lvl="1" indent="-285750" algn="just">
              <a:buFont typeface="Wingdings" panose="05000000000000000000" pitchFamily="2" charset="2"/>
              <a:buChar char="Ø"/>
            </a:pPr>
            <a:r>
              <a:rPr lang="en-US" i="0" dirty="0">
                <a:effectLst/>
                <a:latin typeface="Calibri (body)"/>
              </a:rPr>
              <a:t>Do not end a complex statement with a semicolon.</a:t>
            </a:r>
          </a:p>
          <a:p>
            <a:pPr lvl="2" algn="just"/>
            <a:br>
              <a:rPr lang="en-US" i="0" dirty="0">
                <a:effectLst/>
                <a:latin typeface="Calibri (body)"/>
              </a:rPr>
            </a:br>
            <a:r>
              <a:rPr lang="en-US" i="0" dirty="0">
                <a:effectLst/>
                <a:latin typeface="Calibri (body)"/>
              </a:rPr>
              <a:t>function myFirstDemoFunction() {</a:t>
            </a:r>
          </a:p>
          <a:p>
            <a:pPr lvl="2" algn="just"/>
            <a:r>
              <a:rPr lang="en-US" i="0" dirty="0">
                <a:effectLst/>
                <a:latin typeface="Calibri (body)"/>
              </a:rPr>
              <a:t>	alert('welcome to inline </a:t>
            </a:r>
            <a:r>
              <a:rPr lang="en-US" i="0" dirty="0" err="1">
                <a:effectLst/>
                <a:latin typeface="Calibri (body)"/>
              </a:rPr>
              <a:t>js'</a:t>
            </a:r>
            <a:r>
              <a:rPr lang="en-US" i="0" dirty="0">
                <a:effectLst/>
                <a:latin typeface="Calibri (body)"/>
              </a:rPr>
              <a:t>);</a:t>
            </a:r>
          </a:p>
          <a:p>
            <a:pPr lvl="2" algn="just"/>
            <a:r>
              <a:rPr lang="en-US" i="0" dirty="0">
                <a:effectLst/>
                <a:latin typeface="Calibri (body)"/>
              </a:rPr>
              <a:t>}</a:t>
            </a:r>
          </a:p>
          <a:p>
            <a:pPr algn="just"/>
            <a:br>
              <a:rPr lang="en-US" dirty="0">
                <a:latin typeface="Calibri (body)"/>
              </a:rPr>
            </a:br>
            <a:br>
              <a:rPr lang="en-US" dirty="0"/>
            </a:br>
            <a:endParaRPr lang="en-US" dirty="0"/>
          </a:p>
        </p:txBody>
      </p:sp>
      <p:sp>
        <p:nvSpPr>
          <p:cNvPr id="41" name="Footer Placeholder 45">
            <a:extLst>
              <a:ext uri="{FF2B5EF4-FFF2-40B4-BE49-F238E27FC236}">
                <a16:creationId xmlns:a16="http://schemas.microsoft.com/office/drawing/2014/main" id="{0EF4D664-FF25-4EB3-83C8-9CFB14A2F8C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099" name="Picture 3" descr="Coding standards: Meaningful Names in Javascript - Zelig880">
            <a:extLst>
              <a:ext uri="{FF2B5EF4-FFF2-40B4-BE49-F238E27FC236}">
                <a16:creationId xmlns:a16="http://schemas.microsoft.com/office/drawing/2014/main" id="{D4D94385-3435-4999-A8F3-6F3442462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61" y="2993740"/>
            <a:ext cx="4075311" cy="294524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Javascript Variable Naming Conventions | by Alex Suthammanont | Medium">
            <a:extLst>
              <a:ext uri="{FF2B5EF4-FFF2-40B4-BE49-F238E27FC236}">
                <a16:creationId xmlns:a16="http://schemas.microsoft.com/office/drawing/2014/main" id="{D33021D8-D322-4565-99E9-48AEEB25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576" y="919018"/>
            <a:ext cx="2528069" cy="189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07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ooter Placeholder 45">
            <a:extLst>
              <a:ext uri="{FF2B5EF4-FFF2-40B4-BE49-F238E27FC236}">
                <a16:creationId xmlns:a16="http://schemas.microsoft.com/office/drawing/2014/main" id="{0EF4D664-FF25-4EB3-83C8-9CFB14A2F8C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815999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
        <p:nvSpPr>
          <p:cNvPr id="70" name="Footer Placeholder 45">
            <a:extLst>
              <a:ext uri="{FF2B5EF4-FFF2-40B4-BE49-F238E27FC236}">
                <a16:creationId xmlns:a16="http://schemas.microsoft.com/office/drawing/2014/main" id="{9B17F739-A68E-4B60-BA1F-532B2D7C60E4}"/>
              </a:ext>
            </a:extLst>
          </p:cNvPr>
          <p:cNvSpPr>
            <a:spLocks noGrp="1"/>
          </p:cNvSpPr>
          <p:nvPr>
            <p:ph type="ftr" sz="quarter" idx="11"/>
          </p:nvPr>
        </p:nvSpPr>
        <p:spPr>
          <a:xfrm>
            <a:off x="9751258" y="6641245"/>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80491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2031325"/>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rPr>
              <a:t>Style.css</a:t>
            </a:r>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7C101723-EC6B-4F52-AEB9-B24543FD49B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57659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45">
            <a:extLst>
              <a:ext uri="{FF2B5EF4-FFF2-40B4-BE49-F238E27FC236}">
                <a16:creationId xmlns:a16="http://schemas.microsoft.com/office/drawing/2014/main" id="{93E593E5-8183-4585-96B2-2AB9CF0D363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1002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EAD4E541-18C7-451D-A219-28F33B1B9244}"/>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Some Important Points about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JavaScript Coding Conventions</a:t>
            </a:r>
            <a:endParaRPr lang="en-US" dirty="0"/>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a:p>
            <a:pPr marL="285750" indent="-285750">
              <a:buFont typeface="Arial" panose="020B0604020202020204" pitchFamily="34" charset="0"/>
              <a:buChar char="•"/>
            </a:pPr>
            <a:r>
              <a:rPr lang="en-US" dirty="0"/>
              <a:t>Introduction to Console</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
        <p:nvSpPr>
          <p:cNvPr id="12" name="Footer Placeholder 45">
            <a:extLst>
              <a:ext uri="{FF2B5EF4-FFF2-40B4-BE49-F238E27FC236}">
                <a16:creationId xmlns:a16="http://schemas.microsoft.com/office/drawing/2014/main" id="{0BA65F4C-44DF-4A6B-9EDA-DB8E4C86FB9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655DC34A-39AB-4415-B786-48A7F1C83AA6}"/>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031325"/>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endParaRPr lang="en-US" dirty="0">
              <a:solidFill>
                <a:srgbClr val="000000"/>
              </a:solidFill>
            </a:endParaRPr>
          </a:p>
          <a:p>
            <a:pPr marL="285750" indent="-285750" algn="l">
              <a:buFont typeface="Wingdings" panose="05000000000000000000" pitchFamily="2" charset="2"/>
              <a:buChar char="Ø"/>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
        <p:nvSpPr>
          <p:cNvPr id="40" name="Footer Placeholder 45">
            <a:extLst>
              <a:ext uri="{FF2B5EF4-FFF2-40B4-BE49-F238E27FC236}">
                <a16:creationId xmlns:a16="http://schemas.microsoft.com/office/drawing/2014/main" id="{671C3DC4-BC19-429A-B9E6-C8DE6E9B965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0" name="Footer Placeholder 45">
            <a:extLst>
              <a:ext uri="{FF2B5EF4-FFF2-40B4-BE49-F238E27FC236}">
                <a16:creationId xmlns:a16="http://schemas.microsoft.com/office/drawing/2014/main" id="{80B5D838-2B42-4D67-9EC3-2CA4FC722A29}"/>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0" name="Straight Connector 9">
            <a:extLst>
              <a:ext uri="{FF2B5EF4-FFF2-40B4-BE49-F238E27FC236}">
                <a16:creationId xmlns:a16="http://schemas.microsoft.com/office/drawing/2014/main" id="{912A5794-0950-4132-A7BF-0A0895B5635B}"/>
              </a:ext>
            </a:extLst>
          </p:cNvPr>
          <p:cNvCxnSpPr>
            <a:cxnSpLocks/>
          </p:cNvCxnSpPr>
          <p:nvPr/>
        </p:nvCxnSpPr>
        <p:spPr>
          <a:xfrm>
            <a:off x="325567" y="5001785"/>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4475A7-7364-48EA-A509-5EF73BD4D05B}"/>
              </a:ext>
            </a:extLst>
          </p:cNvPr>
          <p:cNvSpPr txBox="1"/>
          <p:nvPr/>
        </p:nvSpPr>
        <p:spPr>
          <a:xfrm>
            <a:off x="2346039" y="5202716"/>
            <a:ext cx="3343561" cy="923330"/>
          </a:xfrm>
          <a:prstGeom prst="rect">
            <a:avLst/>
          </a:prstGeom>
          <a:noFill/>
        </p:spPr>
        <p:txBody>
          <a:bodyPr wrap="square" rtlCol="0">
            <a:spAutoFit/>
          </a:bodyPr>
          <a:lstStyle/>
          <a:p>
            <a:r>
              <a:rPr lang="en-US" dirty="0"/>
              <a:t>Exercise code link for inline CSS:</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rPr>
              <a:t>Image</a:t>
            </a:r>
          </a:p>
        </p:txBody>
      </p:sp>
      <p:pic>
        <p:nvPicPr>
          <p:cNvPr id="1029" name="Picture 5" descr="CSS - Wikipedia">
            <a:extLst>
              <a:ext uri="{FF2B5EF4-FFF2-40B4-BE49-F238E27FC236}">
                <a16:creationId xmlns:a16="http://schemas.microsoft.com/office/drawing/2014/main" id="{3E9C9911-69D1-4DFF-80D3-148DCE6958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4363" y="2957891"/>
            <a:ext cx="2131276" cy="30068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SS - Wikipedia">
            <a:extLst>
              <a:ext uri="{FF2B5EF4-FFF2-40B4-BE49-F238E27FC236}">
                <a16:creationId xmlns:a16="http://schemas.microsoft.com/office/drawing/2014/main" id="{8D3A3948-6946-4DA0-BFA0-B1272E2CCF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181" y="5202716"/>
            <a:ext cx="563421" cy="79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6998018"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kumimoji="0" lang="en-US" altLang="en-US" i="0" u="none" strike="noStrike" cap="none" normalizeH="0" baseline="0" dirty="0">
              <a:ln>
                <a:noFill/>
              </a:ln>
              <a:solidFill>
                <a:schemeClr val="tx1"/>
              </a:solidFill>
              <a:effectLst/>
              <a:latin typeface="Calibri (body)"/>
            </a:endParaRPr>
          </a:p>
          <a:p>
            <a:pPr lvl="1"/>
            <a:r>
              <a:rPr lang="en-US" dirty="0">
                <a:latin typeface="Calibri (body)"/>
              </a:rPr>
              <a:t>&lt;style&gt;</a:t>
            </a:r>
          </a:p>
          <a:p>
            <a:pPr lvl="1"/>
            <a:r>
              <a:rPr lang="en-US" dirty="0">
                <a:latin typeface="Calibri (body)"/>
              </a:rPr>
              <a:t>    selector {</a:t>
            </a:r>
          </a:p>
          <a:p>
            <a:pPr lvl="1"/>
            <a:r>
              <a:rPr lang="en-US" dirty="0">
                <a:latin typeface="Calibri (body)"/>
              </a:rPr>
              <a:t>	propertyname: value;</a:t>
            </a:r>
          </a:p>
          <a:p>
            <a:pPr lvl="1"/>
            <a:r>
              <a:rPr lang="en-US" dirty="0">
                <a:latin typeface="Calibri (body)"/>
              </a:rPr>
              <a:t>	propname: value;</a:t>
            </a:r>
          </a:p>
          <a:p>
            <a:pPr lvl="1"/>
            <a:r>
              <a:rPr lang="en-US" dirty="0">
                <a:latin typeface="Calibri (body)"/>
              </a:rPr>
              <a:t>    }</a:t>
            </a:r>
          </a:p>
          <a:p>
            <a:pPr lvl="1"/>
            <a:r>
              <a:rPr lang="en-US" dirty="0">
                <a:latin typeface="Calibri (body)"/>
              </a:rPr>
              <a:t>&lt;/style&gt;</a:t>
            </a:r>
          </a:p>
          <a:p>
            <a:endParaRPr lang="en-US" sz="1800" dirty="0">
              <a:latin typeface="Calibri (body)"/>
            </a:endParaRP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48411" y="972732"/>
            <a:ext cx="4028852" cy="4610307"/>
          </a:xfrm>
          <a:prstGeom prst="rect">
            <a:avLst/>
          </a:prstGeom>
        </p:spPr>
      </p:pic>
      <p:cxnSp>
        <p:nvCxnSpPr>
          <p:cNvPr id="14" name="Straight Connector 13">
            <a:extLst>
              <a:ext uri="{FF2B5EF4-FFF2-40B4-BE49-F238E27FC236}">
                <a16:creationId xmlns:a16="http://schemas.microsoft.com/office/drawing/2014/main" id="{25047EEE-DE51-431B-B6BA-6101AF78F940}"/>
              </a:ext>
            </a:extLst>
          </p:cNvPr>
          <p:cNvCxnSpPr>
            <a:cxnSpLocks/>
          </p:cNvCxnSpPr>
          <p:nvPr/>
        </p:nvCxnSpPr>
        <p:spPr>
          <a:xfrm>
            <a:off x="325567" y="5578721"/>
            <a:ext cx="742284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9530AD-83AF-4DB0-ADA8-DE2B5779F571}"/>
              </a:ext>
            </a:extLst>
          </p:cNvPr>
          <p:cNvSpPr txBox="1"/>
          <p:nvPr/>
        </p:nvSpPr>
        <p:spPr>
          <a:xfrm>
            <a:off x="2346039" y="5793849"/>
            <a:ext cx="3749961" cy="646331"/>
          </a:xfrm>
          <a:prstGeom prst="rect">
            <a:avLst/>
          </a:prstGeom>
          <a:noFill/>
        </p:spPr>
        <p:txBody>
          <a:bodyPr wrap="square" rtlCol="0">
            <a:spAutoFit/>
          </a:bodyPr>
          <a:lstStyle/>
          <a:p>
            <a:r>
              <a:rPr lang="en-US" dirty="0"/>
              <a:t>Exercise code link for internal CSS: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16" name="Picture 5" descr="CSS - Wikipedia">
            <a:extLst>
              <a:ext uri="{FF2B5EF4-FFF2-40B4-BE49-F238E27FC236}">
                <a16:creationId xmlns:a16="http://schemas.microsoft.com/office/drawing/2014/main" id="{6D2C097A-21D3-41CF-A593-C51A157246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181" y="5793849"/>
            <a:ext cx="563421" cy="79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92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kumimoji="0" lang="en-US" altLang="en-US" b="0" i="0" u="none" strike="noStrike" cap="none" normalizeH="0" baseline="0" dirty="0">
                <a:ln>
                  <a:noFill/>
                </a:ln>
                <a:effectLst/>
                <a:latin typeface="Calibri (body)"/>
                <a:hlinkClick r:id="rId3">
                  <a:extLst>
                    <a:ext uri="{A12FA001-AC4F-418D-AE19-62706E023703}">
                      <ahyp:hlinkClr xmlns:ahyp="http://schemas.microsoft.com/office/drawing/2018/hyperlinkcolor" val="tx"/>
                    </a:ext>
                  </a:extLst>
                </a:hlinkClick>
              </a:rPr>
              <a:t>&lt;link&gt;</a:t>
            </a:r>
            <a:r>
              <a:rPr kumimoji="0" lang="en-US" altLang="en-US" b="0" i="0" u="none" strike="noStrike" cap="none" normalizeH="0" baseline="0" dirty="0">
                <a:ln>
                  <a:noFill/>
                </a:ln>
                <a:effectLst/>
                <a:latin typeface="Calibri (body)"/>
              </a:rPr>
              <a:t> tag. The &lt;link&gt; tag goes inside the </a:t>
            </a:r>
            <a:r>
              <a:rPr kumimoji="0" lang="en-US" altLang="en-US" b="0" i="0" u="none" strike="noStrike" cap="none" normalizeH="0" baseline="0" dirty="0">
                <a:ln>
                  <a:noFill/>
                </a:ln>
                <a:effectLst/>
                <a:latin typeface="Calibri (body)"/>
                <a:hlinkClick r:id="rId4">
                  <a:extLst>
                    <a:ext uri="{A12FA001-AC4F-418D-AE19-62706E023703}">
                      <ahyp:hlinkClr xmlns:ahyp="http://schemas.microsoft.com/office/drawing/2018/hyperlinkcolor" val="tx"/>
                    </a:ext>
                  </a:extLst>
                </a:hlinkClick>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5"/>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3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93"/>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4637383" cy="923330"/>
          </a:xfrm>
          <a:prstGeom prst="rect">
            <a:avLst/>
          </a:prstGeom>
          <a:noFill/>
        </p:spPr>
        <p:txBody>
          <a:bodyPr wrap="square" rtlCol="0">
            <a:spAutoFit/>
          </a:bodyPr>
          <a:lstStyle/>
          <a:p>
            <a:r>
              <a:rPr lang="en-US" dirty="0"/>
              <a:t>Exercise code links Code for External CSS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style.css</a:t>
            </a:r>
            <a:endParaRPr lang="en-US" dirty="0">
              <a:solidFill>
                <a:schemeClr val="bg2">
                  <a:lumMod val="75000"/>
                </a:schemeClr>
              </a:solidFill>
            </a:endParaRPr>
          </a:p>
        </p:txBody>
      </p:sp>
      <p:sp>
        <p:nvSpPr>
          <p:cNvPr id="36" name="Footer Placeholder 45">
            <a:extLst>
              <a:ext uri="{FF2B5EF4-FFF2-40B4-BE49-F238E27FC236}">
                <a16:creationId xmlns:a16="http://schemas.microsoft.com/office/drawing/2014/main" id="{0D714C49-8B72-4E1D-8404-427C10E538E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3190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
        <p:nvSpPr>
          <p:cNvPr id="10" name="Footer Placeholder 45">
            <a:extLst>
              <a:ext uri="{FF2B5EF4-FFF2-40B4-BE49-F238E27FC236}">
                <a16:creationId xmlns:a16="http://schemas.microsoft.com/office/drawing/2014/main" id="{AF062587-C611-47C6-A482-740A6456F44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1804576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11954</TotalTime>
  <Words>2061</Words>
  <Application>Microsoft Office PowerPoint</Application>
  <PresentationFormat>Widescreen</PresentationFormat>
  <Paragraphs>218</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865</cp:revision>
  <dcterms:created xsi:type="dcterms:W3CDTF">2016-07-10T03:33:26Z</dcterms:created>
  <dcterms:modified xsi:type="dcterms:W3CDTF">2021-09-07T10:57:47Z</dcterms:modified>
</cp:coreProperties>
</file>